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7" r:id="rId3"/>
  </p:sldMasterIdLst>
  <p:notesMasterIdLst>
    <p:notesMasterId r:id="rId16"/>
  </p:notesMasterIdLst>
  <p:handoutMasterIdLst>
    <p:handoutMasterId r:id="rId17"/>
  </p:handoutMasterIdLst>
  <p:sldIdLst>
    <p:sldId id="617" r:id="rId4"/>
    <p:sldId id="679" r:id="rId5"/>
    <p:sldId id="680" r:id="rId6"/>
    <p:sldId id="681" r:id="rId7"/>
    <p:sldId id="686" r:id="rId8"/>
    <p:sldId id="689" r:id="rId9"/>
    <p:sldId id="690" r:id="rId10"/>
    <p:sldId id="691" r:id="rId11"/>
    <p:sldId id="692" r:id="rId12"/>
    <p:sldId id="693" r:id="rId13"/>
    <p:sldId id="694" r:id="rId14"/>
    <p:sldId id="695" r:id="rId15"/>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7F5A"/>
    <a:srgbClr val="71A375"/>
    <a:srgbClr val="87BCB5"/>
    <a:srgbClr val="C42F4B"/>
    <a:srgbClr val="AA8F62"/>
    <a:srgbClr val="FFFFFF"/>
    <a:srgbClr val="585558"/>
    <a:srgbClr val="203336"/>
    <a:srgbClr val="1F5FA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03" d="100"/>
          <a:sy n="103" d="100"/>
        </p:scale>
        <p:origin x="150"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4.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notesMaster" Target="notesMasters/notes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panose="020B0503020204020204" charset="-122"/>
                <a:ea typeface="Microsoft YaHei"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panose="020B0503020204020204" charset="-122"/>
                <a:ea typeface="Microsoft YaHei" panose="020B0503020204020204" charset="-122"/>
              </a:defRPr>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panose="020B0503020204020204" charset="-122"/>
                <a:ea typeface="Microsoft YaHei"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panose="020B0503020204020204" charset="-122"/>
                <a:ea typeface="Microsoft YaHei" panose="020B0503020204020204" charset="-122"/>
              </a:defRPr>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1pPr>
    <a:lvl2pPr marL="4572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2pPr>
    <a:lvl3pPr marL="9144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3pPr>
    <a:lvl4pPr marL="13716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4pPr>
    <a:lvl5pPr marL="18288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alog">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pag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60FBDFE-C587-4B4C-A407-44438C67B59E}" type="datetimeFigureOut">
              <a:rPr lang="zh-CN" altLang="en-US" smtClean="0"/>
            </a:fld>
            <a:endParaRPr lang="zh-CN" altLang="en-US" dirty="0"/>
          </a:p>
        </p:txBody>
      </p:sp>
      <p:sp>
        <p:nvSpPr>
          <p:cNvPr id="5" name="Footer Placeholder 4"/>
          <p:cNvSpPr>
            <a:spLocks noGrp="1"/>
          </p:cNvSpPr>
          <p:nvPr>
            <p:ph type="ftr" sz="quarter" idx="11"/>
          </p:nvPr>
        </p:nvSpPr>
        <p:spPr/>
        <p:txBody>
          <a:bodyPr/>
          <a:p>
            <a:endParaRPr lang="zh-CN" altLang="en-US" dirty="0"/>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D69B6FBA-93C9-489C-B97A-A1464B06CAEC}" type="datetimeFigureOut">
              <a:rPr lang="zh-CN" altLang="en-US" smtClean="0"/>
            </a:fld>
            <a:endParaRPr lang="zh-CN" altLang="en-US"/>
          </a:p>
        </p:txBody>
      </p:sp>
      <p:sp>
        <p:nvSpPr>
          <p:cNvPr id="3" name="Footer Placeholder 2"/>
          <p:cNvSpPr>
            <a:spLocks noGrp="1"/>
          </p:cNvSpPr>
          <p:nvPr>
            <p:ph type="ftr" sz="quarter" idx="11"/>
          </p:nvPr>
        </p:nvSpPr>
        <p:spPr/>
        <p:txBody>
          <a:bodyPr/>
          <a:p>
            <a:endParaRPr lang="zh-CN" altLang="en-US"/>
          </a:p>
        </p:txBody>
      </p:sp>
      <p:sp>
        <p:nvSpPr>
          <p:cNvPr id="4" name="Slide Number Placeholder 3"/>
          <p:cNvSpPr>
            <a:spLocks noGrp="1"/>
          </p:cNvSpPr>
          <p:nvPr>
            <p:ph type="sldNum" sz="quarter" idx="12"/>
          </p:nvPr>
        </p:nvSpPr>
        <p:spPr/>
        <p:txBody>
          <a:bodyPr/>
          <a:p>
            <a:fld id="{0FC10CF4-85E5-4A21-A25F-47720A09AD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3.xml"/><Relationship Id="rId20" Type="http://schemas.openxmlformats.org/officeDocument/2006/relationships/tags" Target="../tags/tag2.xml"/><Relationship Id="rId2" Type="http://schemas.openxmlformats.org/officeDocument/2006/relationships/slideLayout" Target="../slideLayouts/slideLayout2.xml"/><Relationship Id="rId19" Type="http://schemas.openxmlformats.org/officeDocument/2006/relationships/tags" Target="../tags/tag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image" Target="../media/image5.jpeg"/><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Microsoft YaHei" panose="020B0503020204020204" charset="-122"/>
                <a:ea typeface="Microsoft YaHei" panose="020B0503020204020204"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Microsoft YaHei" panose="020B0503020204020204" charset="-122"/>
                <a:ea typeface="Microsoft YaHei" panose="020B0503020204020204"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Microsoft YaHei" panose="020B0503020204020204" charset="-122"/>
                <a:ea typeface="Microsoft YaHei" panose="020B0503020204020204"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4"/>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4" name="文本框 13"/>
          <p:cNvSpPr txBox="1"/>
          <p:nvPr/>
        </p:nvSpPr>
        <p:spPr>
          <a:xfrm>
            <a:off x="3027045" y="2630170"/>
            <a:ext cx="7044055"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mn-ea"/>
              </a:rPr>
              <a:t> Tìm hiểu kiến thức nền</a:t>
            </a:r>
            <a:endParaRPr kumimoji="0" lang="en-US" altLang="zh-CN" sz="4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 Các Nguyên Tắc Cơ Bản của OOP</a:t>
            </a:r>
            <a:endParaRPr lang="en-US"/>
          </a:p>
        </p:txBody>
      </p:sp>
      <p:sp>
        <p:nvSpPr>
          <p:cNvPr id="3" name="Text Placeholder 2"/>
          <p:cNvSpPr>
            <a:spLocks noGrp="1"/>
          </p:cNvSpPr>
          <p:nvPr>
            <p:ph type="body" idx="1"/>
          </p:nvPr>
        </p:nvSpPr>
        <p:spPr/>
        <p:txBody>
          <a:bodyPr/>
          <a:p>
            <a:endParaRPr lang="en-US" sz="2400"/>
          </a:p>
          <a:p>
            <a:r>
              <a:rPr lang="en-US" sz="2400"/>
              <a:t>Tính Đóng Gói (Encapsulation): Ẩn giấu các chi tiết cài đặt trong một đối tượng và chỉ hiển thị các giao diện công cộng.</a:t>
            </a:r>
            <a:endParaRPr lang="en-US" sz="2400"/>
          </a:p>
          <a:p>
            <a:endParaRPr lang="en-US" sz="2400"/>
          </a:p>
          <a:p>
            <a:r>
              <a:rPr lang="en-US" sz="2400"/>
              <a:t>Kế Thừa (Inheritance): Cho phép một lớp kế thừa các thuộc tính và phương thức từ một lớp khác, tạo ra sự tái sử dụng mã nguồn.</a:t>
            </a:r>
            <a:endParaRPr lang="en-US" sz="2400"/>
          </a:p>
          <a:p>
            <a:endParaRPr lang="en-US" sz="2400"/>
          </a:p>
          <a:p>
            <a:r>
              <a:rPr lang="en-US" sz="2400"/>
              <a:t>Đa Hình (Polymorphism): Cho phép một đối tượng có thể thể hiện nhiều hình dạng khác nhau, ví dụ: một phương thức có thể hoạt động khác nhau dựa trên đối tượng gọi nó.</a:t>
            </a:r>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3. Lớp và Đối Tượng:</a:t>
            </a:r>
            <a:endParaRPr lang="en-US"/>
          </a:p>
        </p:txBody>
      </p:sp>
      <p:sp>
        <p:nvSpPr>
          <p:cNvPr id="3" name="Text Placeholder 2"/>
          <p:cNvSpPr>
            <a:spLocks noGrp="1"/>
          </p:cNvSpPr>
          <p:nvPr>
            <p:ph type="body" idx="1"/>
          </p:nvPr>
        </p:nvSpPr>
        <p:spPr/>
        <p:txBody>
          <a:bodyPr/>
          <a:p>
            <a:r>
              <a:rPr lang="en-US" sz="2400">
                <a:sym typeface="+mn-ea"/>
              </a:rPr>
              <a:t>Lớp (Class): Là một khuôn mẫu (template) định nghĩa các thuộc tính và phương thức mà đối tượng của nó sẽ có.</a:t>
            </a:r>
            <a:endParaRPr lang="en-US" sz="2400">
              <a:sym typeface="+mn-ea"/>
            </a:endParaRPr>
          </a:p>
          <a:p>
            <a:endParaRPr lang="en-US" sz="2400"/>
          </a:p>
          <a:p>
            <a:r>
              <a:rPr lang="en-US" sz="2400">
                <a:sym typeface="+mn-ea"/>
              </a:rPr>
              <a:t>Đối Tượng (Object): Là một thể hiện cụ thể của một lớp, chứa dữ liệu và có thể thực hiện các phương thức của lớp.</a:t>
            </a:r>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4. Đa Hình và Kế Thừa</a:t>
            </a:r>
            <a:endParaRPr lang="en-US"/>
          </a:p>
        </p:txBody>
      </p:sp>
      <p:sp>
        <p:nvSpPr>
          <p:cNvPr id="3" name="Text Placeholder 2"/>
          <p:cNvSpPr>
            <a:spLocks noGrp="1"/>
          </p:cNvSpPr>
          <p:nvPr>
            <p:ph type="body" idx="1"/>
          </p:nvPr>
        </p:nvSpPr>
        <p:spPr/>
        <p:txBody>
          <a:bodyPr/>
          <a:p>
            <a:r>
              <a:rPr lang="en-US" sz="2400"/>
              <a:t>Đa Hình (Polymorphism): Cho phép các đối tượng cùng loại có thể thực hiện các phương thức theo cách riêng biệt.</a:t>
            </a:r>
            <a:endParaRPr lang="en-US" sz="2400"/>
          </a:p>
          <a:p>
            <a:endParaRPr lang="en-US" sz="2400"/>
          </a:p>
          <a:p>
            <a:r>
              <a:rPr lang="en-US" sz="2400"/>
              <a:t>Kế Thừa (Inheritance): Cho phép một lớp mới có thể kế thừa các thuộc tính và phương thức từ lớp hiện có, tạo ra sự tái sử dụng mã nguồn.</a:t>
            </a:r>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1355" y="2159635"/>
            <a:ext cx="10972800" cy="2538730"/>
          </a:xfrm>
        </p:spPr>
        <p:txBody>
          <a:bodyPr/>
          <a:p>
            <a:pPr algn="ctr"/>
            <a:r>
              <a:rPr lang="en-US"/>
              <a:t>Entity Relational Database Design (ERD) Diagram</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1.ERD là gì</a:t>
            </a:r>
            <a:endParaRPr lang="en-US"/>
          </a:p>
        </p:txBody>
      </p:sp>
      <p:sp>
        <p:nvSpPr>
          <p:cNvPr id="7" name="Text Placeholder 6"/>
          <p:cNvSpPr>
            <a:spLocks noGrp="1"/>
          </p:cNvSpPr>
          <p:nvPr>
            <p:ph type="body" idx="1"/>
          </p:nvPr>
        </p:nvSpPr>
        <p:spPr>
          <a:xfrm>
            <a:off x="609600" y="1174750"/>
            <a:ext cx="6725920" cy="4953000"/>
          </a:xfrm>
        </p:spPr>
        <p:txBody>
          <a:bodyPr/>
          <a:p>
            <a:r>
              <a:rPr lang="en-US"/>
              <a:t>ERD (Entity Relationship Diagram) là một công cụ mô tả cấu trúc cơ sở dữ liệu theo cách trực quan, sử dụng các biểu đồ với các đối tượng được gọi là thực thể (entities) và các mối quan hệ giữa chúng.</a:t>
            </a:r>
            <a:endParaRPr lang="en-US"/>
          </a:p>
        </p:txBody>
      </p:sp>
      <p:pic>
        <p:nvPicPr>
          <p:cNvPr id="8" name="Picture 7" descr="ERD"/>
          <p:cNvPicPr>
            <a:picLocks noChangeAspect="1"/>
          </p:cNvPicPr>
          <p:nvPr/>
        </p:nvPicPr>
        <p:blipFill>
          <a:blip r:embed="rId1"/>
          <a:stretch>
            <a:fillRect/>
          </a:stretch>
        </p:blipFill>
        <p:spPr>
          <a:xfrm>
            <a:off x="7236460" y="952500"/>
            <a:ext cx="4346575" cy="3757295"/>
          </a:xfrm>
          <a:prstGeom prst="rect">
            <a:avLst/>
          </a:prstGeom>
        </p:spPr>
      </p:pic>
      <p:sp>
        <p:nvSpPr>
          <p:cNvPr id="9" name="Text Box 8"/>
          <p:cNvSpPr txBox="1"/>
          <p:nvPr/>
        </p:nvSpPr>
        <p:spPr>
          <a:xfrm>
            <a:off x="7518400" y="4791710"/>
            <a:ext cx="4064000" cy="368300"/>
          </a:xfrm>
          <a:prstGeom prst="rect">
            <a:avLst/>
          </a:prstGeom>
          <a:noFill/>
        </p:spPr>
        <p:txBody>
          <a:bodyPr wrap="square" rtlCol="0">
            <a:spAutoFit/>
          </a:bodyPr>
          <a:p>
            <a:pPr algn="ctr"/>
            <a:r>
              <a:rPr lang="en-US"/>
              <a:t>Mô hình ERD</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2.Các thành phần trong mô hình ERD</a:t>
            </a:r>
            <a:endParaRPr lang="en-US"/>
          </a:p>
        </p:txBody>
      </p:sp>
      <p:sp>
        <p:nvSpPr>
          <p:cNvPr id="5" name="Text Placeholder 4"/>
          <p:cNvSpPr>
            <a:spLocks noGrp="1"/>
          </p:cNvSpPr>
          <p:nvPr>
            <p:ph type="body" idx="1"/>
          </p:nvPr>
        </p:nvSpPr>
        <p:spPr/>
        <p:txBody>
          <a:bodyPr anchor="ctr" anchorCtr="0"/>
          <a:p>
            <a:r>
              <a:rPr lang="en-US" sz="2400"/>
              <a:t>Thực thể (Entity):Thực thể là một đối tượng hoặc sự kiện có thể được lưu trữ trong cơ sở dữ liệu. Mỗi thực thể có thể có các thuộc tính để mô tả nó.</a:t>
            </a:r>
            <a:endParaRPr lang="en-US" sz="2400"/>
          </a:p>
          <a:p>
            <a:endParaRPr lang="en-US" sz="2400"/>
          </a:p>
          <a:p>
            <a:r>
              <a:rPr lang="en-US" sz="2400"/>
              <a:t>Mối quan hệ (Relationship):Mối quan hệ là cách thực thể tương tác với nhau trong cơ sở dữ liệu. Có ba loại mối quan hệ chính: one-to-one, one-to-many, many-to-many. Mối quan hệ định rõ cách các thực thể liên kết và giao tiếp với nhau.</a:t>
            </a:r>
            <a:endParaRPr lang="en-US" sz="2400"/>
          </a:p>
          <a:p>
            <a:endParaRPr lang="en-US" sz="2400"/>
          </a:p>
          <a:p>
            <a:r>
              <a:rPr lang="en-US" sz="2400"/>
              <a:t>Thuộc tính (Attributes):Thuộc tính là thông tin cụ thể về mỗi thực thể. Thuộc tính mô tả các đặc điểm chi tiết của thực thể.</a:t>
            </a:r>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1355" y="2159635"/>
            <a:ext cx="10972800" cy="2538730"/>
          </a:xfrm>
        </p:spPr>
        <p:txBody>
          <a:bodyPr/>
          <a:p>
            <a:pPr algn="ctr"/>
            <a:r>
              <a:rPr lang="en-US"/>
              <a:t>Kiến thức cơ bản về ERD</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1. Normalization (Chuẩn hóa):</a:t>
            </a:r>
            <a:endParaRPr lang="en-US"/>
          </a:p>
        </p:txBody>
      </p:sp>
      <p:sp>
        <p:nvSpPr>
          <p:cNvPr id="5" name="Text Placeholder 4"/>
          <p:cNvSpPr>
            <a:spLocks noGrp="1"/>
          </p:cNvSpPr>
          <p:nvPr>
            <p:ph type="body" idx="1"/>
          </p:nvPr>
        </p:nvSpPr>
        <p:spPr>
          <a:xfrm>
            <a:off x="609600" y="1174750"/>
            <a:ext cx="10076815" cy="4846320"/>
          </a:xfrm>
        </p:spPr>
        <p:txBody>
          <a:bodyPr/>
          <a:p>
            <a:r>
              <a:rPr lang="en-US" sz="2400"/>
              <a:t>Normalization là quá trình thiết kế cơ sở dữ liệu để giảm thiểu sự lặp lại dữ liệu và giảm thiểu các vấn đề liên quan đến cập nhật, xóa và thêm dữ liệu.</a:t>
            </a:r>
            <a:endParaRPr lang="en-US" sz="2400"/>
          </a:p>
          <a:p>
            <a:endParaRPr lang="en-US" sz="2400"/>
          </a:p>
          <a:p>
            <a:r>
              <a:rPr lang="en-US" sz="2400"/>
              <a:t>Bậc chuẩn hóa (1NF, 2NF, 3NF, ...) đề cập đến mức độ chuẩn hóa của cơ sở dữ liệu.</a:t>
            </a:r>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 Denormalization (Không chuẩn hóa)</a:t>
            </a:r>
            <a:endParaRPr lang="en-US"/>
          </a:p>
        </p:txBody>
      </p:sp>
      <p:sp>
        <p:nvSpPr>
          <p:cNvPr id="3" name="Text Placeholder 2"/>
          <p:cNvSpPr>
            <a:spLocks noGrp="1"/>
          </p:cNvSpPr>
          <p:nvPr>
            <p:ph type="body" idx="1"/>
          </p:nvPr>
        </p:nvSpPr>
        <p:spPr/>
        <p:txBody>
          <a:bodyPr/>
          <a:p>
            <a:r>
              <a:rPr lang="en-US" sz="2400"/>
              <a:t>Ngược lại với chuẩn hóa, denormalization là quá trình tăng cường hiệu suất bằng cách giảm bớt bậc chuẩn hóa và tạo ra các bảng có thể truy vấn nhanh hơn.</a:t>
            </a:r>
            <a:endParaRPr lang="en-US" sz="2400"/>
          </a:p>
          <a:p>
            <a:endParaRPr lang="en-US" sz="2400"/>
          </a:p>
          <a:p>
            <a:r>
              <a:rPr lang="en-US" sz="2400"/>
              <a:t>Đôi khi, denormalization được sử dụng để tối ưu hóa các truy vấn đọc trong khi làm giảm hiệu suất của các truy vấn ghi.</a:t>
            </a:r>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9135" y="2949575"/>
            <a:ext cx="10972800" cy="582613"/>
          </a:xfrm>
        </p:spPr>
        <p:txBody>
          <a:bodyPr/>
          <a:p>
            <a:pPr algn="ctr"/>
            <a:r>
              <a:rPr lang="en-US"/>
              <a:t>Paradigm Lập trình Hướng đối tượng (OOP)</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 Khái Niệm Cơ Bản</a:t>
            </a:r>
            <a:endParaRPr lang="en-US"/>
          </a:p>
        </p:txBody>
      </p:sp>
      <p:sp>
        <p:nvSpPr>
          <p:cNvPr id="3" name="Text Placeholder 2"/>
          <p:cNvSpPr>
            <a:spLocks noGrp="1"/>
          </p:cNvSpPr>
          <p:nvPr>
            <p:ph type="body" idx="1"/>
          </p:nvPr>
        </p:nvSpPr>
        <p:spPr/>
        <p:txBody>
          <a:bodyPr/>
          <a:p>
            <a:r>
              <a:rPr lang="en-US" sz="2400"/>
              <a:t>Lập trình hướng đối tượng (OOP) là một mô hình lập trình dựa trên khái niệm về "đối tượng" - các thực thể có thể chứa dữ liệu (trong các trường) và mã nguồn (trong các phương thức).</a:t>
            </a:r>
            <a:endParaRPr lang="en-US" sz="2400"/>
          </a:p>
          <a:p>
            <a:endParaRPr lang="en-US" sz="2400"/>
          </a:p>
          <a:p>
            <a:r>
              <a:rPr lang="en-US" sz="2400"/>
              <a:t>Đối tượng được coi là một thể hiện của một lớp, và lớp định nghĩa cách các đối tượng của nó có thể hoạt động và tương tác.</a:t>
            </a:r>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DOC_GUID" val="{7d311b73-f9d3-4b91-b6f8-c98d9cfd796f}"/>
</p:tagLst>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2740</Words>
  <Application>WPS Presentation</Application>
  <PresentationFormat>宽屏</PresentationFormat>
  <Paragraphs>60</Paragraphs>
  <Slides>12</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12</vt:i4>
      </vt:variant>
    </vt:vector>
  </HeadingPairs>
  <TitlesOfParts>
    <vt:vector size="19" baseType="lpstr">
      <vt:lpstr>Arial</vt:lpstr>
      <vt:lpstr>SimSun</vt:lpstr>
      <vt:lpstr>Wingdings</vt:lpstr>
      <vt:lpstr>Microsoft YaHei</vt:lpstr>
      <vt:lpstr>Arial Unicode MS</vt:lpstr>
      <vt:lpstr>Office Theme</vt:lpstr>
      <vt:lpstr>1_Gear Drives</vt:lpstr>
      <vt:lpstr>PowerPoint 演示文稿</vt:lpstr>
      <vt:lpstr>Entity Relational Database Design (ERD) Diagram</vt:lpstr>
      <vt:lpstr>1.ERD là gì</vt:lpstr>
      <vt:lpstr>2.Các thành phần trong mô hình ERD</vt:lpstr>
      <vt:lpstr>Kiến thức cơ bản về ERD</vt:lpstr>
      <vt:lpstr>1. Normalization (Chuẩn hóa):</vt:lpstr>
      <vt:lpstr>2. Denormalization (Không chuẩn hóa)</vt:lpstr>
      <vt:lpstr>Paradigm Lập trình Hướng đối tượng (OOP)</vt:lpstr>
      <vt:lpstr>1. Khái Niệm Cơ Bản</vt:lpstr>
      <vt:lpstr>2. Các Nguyên Tắc Cơ Bản của OOP</vt:lpstr>
      <vt:lpstr>3. Lớp và Đối Tượng:</vt:lpstr>
      <vt:lpstr>4. Đa Hình và Kế Thừa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Văn An Trần</cp:lastModifiedBy>
  <cp:revision>1361</cp:revision>
  <dcterms:created xsi:type="dcterms:W3CDTF">2018-03-01T02:03:00Z</dcterms:created>
  <dcterms:modified xsi:type="dcterms:W3CDTF">2024-02-21T08:49:54Z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1033-12.2.0.13431</vt:lpwstr>
  </property>
  <property fmtid="{D5CDD505-2E9C-101B-9397-08002B2CF9AE}" pid="3" name="KSORubyTemplateID">
    <vt:lpwstr>2</vt:lpwstr>
  </property>
  <property fmtid="{D5CDD505-2E9C-101B-9397-08002B2CF9AE}" pid="4" name="ICV">
    <vt:lpwstr>9BA45B76005E49B6A057DC55B268EEC2_13</vt:lpwstr>
  </property>
</Properties>
</file>